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8" d="100"/>
          <a:sy n="108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2010/8/14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2010/8/14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2010/8/14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2010/8/14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2010/8/14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2010/8/14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2010/8/14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2010/8/14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2010/8/14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2010/8/14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2010/8/14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2010/8/14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capsctrl.que.jp/kdmsnr/wiki/bliki/?LanguageWorkbench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DSL</a:t>
            </a:r>
            <a:r>
              <a:rPr lang="ja-JP" altLang="en-US" dirty="0" smtClean="0"/>
              <a:t>は</a:t>
            </a:r>
            <a:r>
              <a:rPr lang="en-US" altLang="ja-JP" dirty="0" smtClean="0"/>
              <a:t>Visual</a:t>
            </a:r>
            <a:r>
              <a:rPr lang="ja-JP" altLang="en-US" dirty="0" smtClean="0"/>
              <a:t>ツールのサポート前提</a:t>
            </a:r>
            <a:endParaRPr kumimoji="1" lang="ja-JP" altLang="en-US" dirty="0"/>
          </a:p>
        </p:txBody>
      </p:sp>
      <p:pic>
        <p:nvPicPr>
          <p:cNvPr id="1027" name="Picture 3" descr="D:\Users\Iwanaga\Desktop\temp\DslIdea\DslIde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16832"/>
            <a:ext cx="7088188" cy="372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5148064" y="6309320"/>
            <a:ext cx="3793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※</a:t>
            </a:r>
            <a:r>
              <a:rPr kumimoji="1" lang="ja-JP" altLang="en-US" sz="2000" dirty="0" smtClean="0"/>
              <a:t>画像は合成して作ったものです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61209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テキストベースの</a:t>
            </a:r>
            <a:r>
              <a:rPr kumimoji="1" lang="en-US" altLang="ja-JP" dirty="0" smtClean="0"/>
              <a:t>DSL</a:t>
            </a:r>
            <a:endParaRPr kumimoji="1" lang="ja-JP" altLang="en-US" dirty="0"/>
          </a:p>
        </p:txBody>
      </p:sp>
      <p:pic>
        <p:nvPicPr>
          <p:cNvPr id="1027" name="Picture 3" descr="D:\Users\Iwanaga\Desktop\temp\DslIdea\DslIde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16832"/>
            <a:ext cx="7088188" cy="372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四角形吹き出し 4"/>
          <p:cNvSpPr/>
          <p:nvPr/>
        </p:nvSpPr>
        <p:spPr>
          <a:xfrm>
            <a:off x="1619672" y="2780928"/>
            <a:ext cx="5688632" cy="1728192"/>
          </a:xfrm>
          <a:prstGeom prst="wedgeRectCallout">
            <a:avLst>
              <a:gd name="adj1" fmla="val -34094"/>
              <a:gd name="adj2" fmla="val 7443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kumimoji="1" lang="ja-JP" altLang="en-US" sz="2400" dirty="0" smtClean="0"/>
              <a:t>テキストベース</a:t>
            </a:r>
            <a:endParaRPr kumimoji="1" lang="en-US" altLang="ja-JP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ja-JP" altLang="en-US" sz="2400" dirty="0" smtClean="0"/>
              <a:t>構文ハイライト付き</a:t>
            </a:r>
            <a:endParaRPr lang="en-US" altLang="ja-JP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ja-JP" altLang="en-US" sz="2400" dirty="0"/>
              <a:t>リアルタイムに構文</a:t>
            </a:r>
            <a:r>
              <a:rPr lang="ja-JP" altLang="en-US" sz="2400" dirty="0" smtClean="0"/>
              <a:t>チェック</a:t>
            </a:r>
            <a:endParaRPr lang="en-US" altLang="ja-JP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kumimoji="1" lang="ja-JP" altLang="en-US" sz="2400" dirty="0" smtClean="0"/>
              <a:t>コードスニペット対応、</a:t>
            </a:r>
            <a:r>
              <a:rPr kumimoji="1" lang="en-US" altLang="ja-JP" sz="2400" dirty="0" smtClean="0"/>
              <a:t>IntelliSense</a:t>
            </a:r>
            <a:r>
              <a:rPr kumimoji="1" lang="ja-JP" altLang="en-US" sz="2400" dirty="0" smtClean="0"/>
              <a:t>も効く</a:t>
            </a:r>
            <a:endParaRPr kumimoji="1"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1416406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視覚化</a:t>
            </a:r>
            <a:endParaRPr kumimoji="1" lang="ja-JP" altLang="en-US" dirty="0"/>
          </a:p>
        </p:txBody>
      </p:sp>
      <p:pic>
        <p:nvPicPr>
          <p:cNvPr id="1027" name="Picture 3" descr="D:\Users\Iwanaga\Desktop\temp\DslIdea\DslIde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16832"/>
            <a:ext cx="7088188" cy="372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四角形吹き出し 4"/>
          <p:cNvSpPr/>
          <p:nvPr/>
        </p:nvSpPr>
        <p:spPr>
          <a:xfrm>
            <a:off x="303530" y="5877272"/>
            <a:ext cx="7292806" cy="630195"/>
          </a:xfrm>
          <a:prstGeom prst="wedgeRectCallout">
            <a:avLst>
              <a:gd name="adj1" fmla="val -38813"/>
              <a:gd name="adj2" fmla="val -11192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kumimoji="1" lang="ja-JP" altLang="en-US" sz="2400" dirty="0" smtClean="0"/>
              <a:t>テキスト側</a:t>
            </a:r>
            <a:r>
              <a:rPr kumimoji="1" lang="en-US" altLang="ja-JP" sz="2400" dirty="0" smtClean="0"/>
              <a:t>/</a:t>
            </a:r>
            <a:r>
              <a:rPr kumimoji="1" lang="ja-JP" altLang="en-US" sz="2400" dirty="0" smtClean="0"/>
              <a:t>視覚化した側の変更を即座に他方に反映</a:t>
            </a:r>
            <a:endParaRPr kumimoji="1" lang="en-US" altLang="ja-JP" sz="2400" dirty="0" smtClean="0"/>
          </a:p>
        </p:txBody>
      </p:sp>
      <p:sp>
        <p:nvSpPr>
          <p:cNvPr id="9" name="円弧 8"/>
          <p:cNvSpPr/>
          <p:nvPr/>
        </p:nvSpPr>
        <p:spPr>
          <a:xfrm>
            <a:off x="467544" y="2708921"/>
            <a:ext cx="1440160" cy="2664296"/>
          </a:xfrm>
          <a:prstGeom prst="arc">
            <a:avLst>
              <a:gd name="adj1" fmla="val 5438744"/>
              <a:gd name="adj2" fmla="val 16182325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四角形吹き出し 10"/>
          <p:cNvSpPr/>
          <p:nvPr/>
        </p:nvSpPr>
        <p:spPr>
          <a:xfrm>
            <a:off x="5076056" y="2734905"/>
            <a:ext cx="2304256" cy="630195"/>
          </a:xfrm>
          <a:prstGeom prst="wedgeRectCallout">
            <a:avLst>
              <a:gd name="adj1" fmla="val -70275"/>
              <a:gd name="adj2" fmla="val 3317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kumimoji="1" lang="en-US" altLang="ja-JP" sz="2400" dirty="0" smtClean="0"/>
              <a:t>DSL</a:t>
            </a:r>
            <a:r>
              <a:rPr kumimoji="1" lang="ja-JP" altLang="en-US" sz="2400" dirty="0" smtClean="0"/>
              <a:t>を視覚化</a:t>
            </a:r>
            <a:endParaRPr kumimoji="1"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4183566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対応するコード</a:t>
            </a:r>
            <a:endParaRPr kumimoji="1" lang="ja-JP" altLang="en-US" dirty="0"/>
          </a:p>
        </p:txBody>
      </p:sp>
      <p:pic>
        <p:nvPicPr>
          <p:cNvPr id="1027" name="Picture 3" descr="D:\Users\Iwanaga\Desktop\temp\DslIdea\DslIde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16832"/>
            <a:ext cx="7088188" cy="372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四角形吹き出し 4"/>
          <p:cNvSpPr/>
          <p:nvPr/>
        </p:nvSpPr>
        <p:spPr>
          <a:xfrm>
            <a:off x="2123728" y="4149080"/>
            <a:ext cx="5400600" cy="1008112"/>
          </a:xfrm>
          <a:prstGeom prst="wedgeRectCallout">
            <a:avLst>
              <a:gd name="adj1" fmla="val 30810"/>
              <a:gd name="adj2" fmla="val -11675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kumimoji="1" lang="ja-JP" altLang="en-US" sz="2400" dirty="0" smtClean="0"/>
              <a:t>必要に応じて</a:t>
            </a:r>
            <a:r>
              <a:rPr kumimoji="1" lang="ja-JP" altLang="en-US" sz="2400" dirty="0" err="1" smtClean="0"/>
              <a:t>で</a:t>
            </a:r>
            <a:r>
              <a:rPr kumimoji="1" lang="ja-JP" altLang="en-US" sz="2400" dirty="0" smtClean="0"/>
              <a:t>いいけど、</a:t>
            </a:r>
            <a:r>
              <a:rPr kumimoji="1" lang="en-US" altLang="ja-JP" sz="2400" dirty="0" smtClean="0"/>
              <a:t>DSL</a:t>
            </a:r>
            <a:r>
              <a:rPr kumimoji="1" lang="ja-JP" altLang="en-US" sz="2400" dirty="0" smtClean="0"/>
              <a:t>に対応する</a:t>
            </a:r>
            <a:r>
              <a:rPr kumimoji="1" lang="en-US" altLang="ja-JP" sz="2400" dirty="0" smtClean="0"/>
              <a:t>C#</a:t>
            </a:r>
            <a:r>
              <a:rPr kumimoji="1" lang="ja-JP" altLang="en-US" sz="2400" dirty="0" smtClean="0"/>
              <a:t>コードを見たかったりすることも</a:t>
            </a:r>
            <a:endParaRPr kumimoji="1"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2161657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DSL</a:t>
            </a:r>
            <a:r>
              <a:rPr kumimoji="1" lang="ja-JP" altLang="en-US" dirty="0" smtClean="0"/>
              <a:t>作成・利用フロー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1043608" y="2204864"/>
            <a:ext cx="1224136" cy="5040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文法定義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43608" y="3135106"/>
            <a:ext cx="1224136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MSIL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2483768" y="3356012"/>
            <a:ext cx="1656184" cy="1224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Visual Studio</a:t>
            </a:r>
            <a:endParaRPr kumimoji="1" lang="ja-JP" altLang="en-US" dirty="0"/>
          </a:p>
        </p:txBody>
      </p:sp>
      <p:cxnSp>
        <p:nvCxnSpPr>
          <p:cNvPr id="7" name="直線矢印コネクタ 6"/>
          <p:cNvCxnSpPr>
            <a:stCxn id="3" idx="2"/>
            <a:endCxn id="4" idx="0"/>
          </p:cNvCxnSpPr>
          <p:nvPr/>
        </p:nvCxnSpPr>
        <p:spPr>
          <a:xfrm>
            <a:off x="1655676" y="2708920"/>
            <a:ext cx="0" cy="4261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カギ線コネクタ 13"/>
          <p:cNvCxnSpPr>
            <a:stCxn id="4" idx="2"/>
            <a:endCxn id="5" idx="1"/>
          </p:cNvCxnSpPr>
          <p:nvPr/>
        </p:nvCxnSpPr>
        <p:spPr>
          <a:xfrm rot="16200000" flipH="1">
            <a:off x="1905263" y="3389575"/>
            <a:ext cx="328918" cy="82809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1811916" y="4005064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MEF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99592" y="2771636"/>
            <a:ext cx="777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ビルド</a:t>
            </a:r>
            <a:endParaRPr kumimoji="1" lang="en-US" altLang="ja-JP" dirty="0" smtClean="0"/>
          </a:p>
        </p:txBody>
      </p:sp>
      <p:sp>
        <p:nvSpPr>
          <p:cNvPr id="19" name="正方形/長方形 18"/>
          <p:cNvSpPr/>
          <p:nvPr/>
        </p:nvSpPr>
        <p:spPr>
          <a:xfrm>
            <a:off x="6946903" y="3501008"/>
            <a:ext cx="1224136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式ツリー</a:t>
            </a:r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6876256" y="2317222"/>
            <a:ext cx="1365430" cy="8640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テキストベース</a:t>
            </a:r>
            <a:r>
              <a:rPr kumimoji="1" lang="en-US" altLang="ja-JP" dirty="0" smtClean="0"/>
              <a:t>DSL</a:t>
            </a:r>
            <a:r>
              <a:rPr kumimoji="1" lang="ja-JP" altLang="en-US" dirty="0" smtClean="0"/>
              <a:t>記述</a:t>
            </a:r>
            <a:endParaRPr kumimoji="1" lang="ja-JP" altLang="en-US" dirty="0"/>
          </a:p>
        </p:txBody>
      </p:sp>
      <p:sp>
        <p:nvSpPr>
          <p:cNvPr id="22" name="正方形/長方形 21"/>
          <p:cNvSpPr/>
          <p:nvPr/>
        </p:nvSpPr>
        <p:spPr>
          <a:xfrm>
            <a:off x="5224700" y="2317222"/>
            <a:ext cx="1379621" cy="8640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視覚化した</a:t>
            </a:r>
            <a:endParaRPr kumimoji="1" lang="en-US" altLang="ja-JP" dirty="0" smtClean="0"/>
          </a:p>
          <a:p>
            <a:pPr algn="ctr"/>
            <a:r>
              <a:rPr kumimoji="1" lang="en-US" altLang="ja-JP" dirty="0" smtClean="0"/>
              <a:t>DSL</a:t>
            </a:r>
            <a:r>
              <a:rPr kumimoji="1" lang="ja-JP" altLang="en-US" dirty="0" smtClean="0"/>
              <a:t>記述</a:t>
            </a:r>
            <a:endParaRPr kumimoji="1" lang="ja-JP" altLang="en-US" dirty="0"/>
          </a:p>
        </p:txBody>
      </p:sp>
      <p:sp>
        <p:nvSpPr>
          <p:cNvPr id="24" name="正方形/長方形 23"/>
          <p:cNvSpPr/>
          <p:nvPr/>
        </p:nvSpPr>
        <p:spPr>
          <a:xfrm>
            <a:off x="4860032" y="3614119"/>
            <a:ext cx="1224136" cy="7079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視覚化ツール</a:t>
            </a:r>
            <a:endParaRPr kumimoji="1" lang="ja-JP" altLang="en-US" dirty="0"/>
          </a:p>
        </p:txBody>
      </p:sp>
      <p:cxnSp>
        <p:nvCxnSpPr>
          <p:cNvPr id="26" name="直線矢印コネクタ 25"/>
          <p:cNvCxnSpPr>
            <a:stCxn id="24" idx="1"/>
            <a:endCxn id="5" idx="3"/>
          </p:cNvCxnSpPr>
          <p:nvPr/>
        </p:nvCxnSpPr>
        <p:spPr>
          <a:xfrm flipH="1">
            <a:off x="4139952" y="396808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4211960" y="4005064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MEF</a:t>
            </a:r>
          </a:p>
        </p:txBody>
      </p:sp>
      <p:cxnSp>
        <p:nvCxnSpPr>
          <p:cNvPr id="29" name="直線矢印コネクタ 28"/>
          <p:cNvCxnSpPr>
            <a:stCxn id="21" idx="2"/>
            <a:endCxn id="19" idx="0"/>
          </p:cNvCxnSpPr>
          <p:nvPr/>
        </p:nvCxnSpPr>
        <p:spPr>
          <a:xfrm>
            <a:off x="7558971" y="3181318"/>
            <a:ext cx="0" cy="3196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カギ線コネクタ 31"/>
          <p:cNvCxnSpPr>
            <a:stCxn id="22" idx="2"/>
            <a:endCxn id="19" idx="1"/>
          </p:cNvCxnSpPr>
          <p:nvPr/>
        </p:nvCxnSpPr>
        <p:spPr>
          <a:xfrm rot="16200000" flipH="1">
            <a:off x="6144848" y="2950981"/>
            <a:ext cx="571718" cy="1032392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7" name="正方形/長方形 36"/>
          <p:cNvSpPr/>
          <p:nvPr/>
        </p:nvSpPr>
        <p:spPr>
          <a:xfrm>
            <a:off x="6946903" y="5107051"/>
            <a:ext cx="1224136" cy="62620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実行可能形式</a:t>
            </a:r>
            <a:endParaRPr kumimoji="1" lang="ja-JP" altLang="en-US" dirty="0"/>
          </a:p>
        </p:txBody>
      </p:sp>
      <p:cxnSp>
        <p:nvCxnSpPr>
          <p:cNvPr id="38" name="直線矢印コネクタ 37"/>
          <p:cNvCxnSpPr>
            <a:stCxn id="19" idx="2"/>
            <a:endCxn id="37" idx="0"/>
          </p:cNvCxnSpPr>
          <p:nvPr/>
        </p:nvCxnSpPr>
        <p:spPr>
          <a:xfrm>
            <a:off x="7558971" y="4005064"/>
            <a:ext cx="0" cy="11019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2" name="正方形/長方形 41"/>
          <p:cNvSpPr/>
          <p:nvPr/>
        </p:nvSpPr>
        <p:spPr>
          <a:xfrm>
            <a:off x="5380185" y="5107051"/>
            <a:ext cx="1224136" cy="62620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コード</a:t>
            </a:r>
            <a:endParaRPr lang="en-US" altLang="ja-JP" dirty="0"/>
          </a:p>
          <a:p>
            <a:pPr algn="ctr"/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C#</a:t>
            </a:r>
            <a:r>
              <a:rPr kumimoji="1" lang="ja-JP" altLang="en-US" dirty="0" smtClean="0"/>
              <a:t>など）</a:t>
            </a:r>
            <a:endParaRPr kumimoji="1" lang="ja-JP" altLang="en-US" dirty="0"/>
          </a:p>
        </p:txBody>
      </p:sp>
      <p:cxnSp>
        <p:nvCxnSpPr>
          <p:cNvPr id="44" name="カギ線コネクタ 43"/>
          <p:cNvCxnSpPr>
            <a:stCxn id="19" idx="2"/>
            <a:endCxn id="42" idx="0"/>
          </p:cNvCxnSpPr>
          <p:nvPr/>
        </p:nvCxnSpPr>
        <p:spPr>
          <a:xfrm rot="5400000">
            <a:off x="6224619" y="3772698"/>
            <a:ext cx="1101987" cy="1566718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323528" y="501317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凡例</a:t>
            </a:r>
            <a:endParaRPr kumimoji="1" lang="ja-JP" altLang="en-US" dirty="0"/>
          </a:p>
        </p:txBody>
      </p:sp>
      <p:sp>
        <p:nvSpPr>
          <p:cNvPr id="46" name="正方形/長方形 45"/>
          <p:cNvSpPr/>
          <p:nvPr/>
        </p:nvSpPr>
        <p:spPr>
          <a:xfrm>
            <a:off x="539552" y="5445224"/>
            <a:ext cx="288032" cy="2880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69074" y="5420153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DSL</a:t>
            </a:r>
            <a:r>
              <a:rPr kumimoji="1" lang="ja-JP" altLang="en-US" dirty="0" smtClean="0"/>
              <a:t>作成者の成果物</a:t>
            </a:r>
            <a:endParaRPr kumimoji="1" lang="ja-JP" altLang="en-US" dirty="0"/>
          </a:p>
        </p:txBody>
      </p:sp>
      <p:sp>
        <p:nvSpPr>
          <p:cNvPr id="48" name="正方形/長方形 47"/>
          <p:cNvSpPr/>
          <p:nvPr/>
        </p:nvSpPr>
        <p:spPr>
          <a:xfrm>
            <a:off x="539552" y="5827749"/>
            <a:ext cx="288032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769074" y="5802678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DSL</a:t>
            </a:r>
            <a:r>
              <a:rPr kumimoji="1" lang="ja-JP" altLang="en-US" dirty="0" smtClean="0"/>
              <a:t>利用者の成果物</a:t>
            </a:r>
            <a:endParaRPr kumimoji="1" lang="ja-JP" altLang="en-US" dirty="0"/>
          </a:p>
        </p:txBody>
      </p:sp>
      <p:sp>
        <p:nvSpPr>
          <p:cNvPr id="50" name="正方形/長方形 49"/>
          <p:cNvSpPr/>
          <p:nvPr/>
        </p:nvSpPr>
        <p:spPr>
          <a:xfrm>
            <a:off x="539552" y="6205954"/>
            <a:ext cx="288032" cy="2880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69074" y="6180883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中間生成物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77386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DSL</a:t>
            </a:r>
            <a:r>
              <a:rPr kumimoji="1" lang="ja-JP" altLang="en-US" dirty="0" smtClean="0"/>
              <a:t>作成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1043608" y="2204864"/>
            <a:ext cx="1224136" cy="5040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文法定義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43608" y="3135106"/>
            <a:ext cx="1224136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MSIL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2483768" y="3356012"/>
            <a:ext cx="1656184" cy="1224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Visual Studio</a:t>
            </a:r>
            <a:endParaRPr kumimoji="1" lang="ja-JP" altLang="en-US" dirty="0"/>
          </a:p>
        </p:txBody>
      </p:sp>
      <p:cxnSp>
        <p:nvCxnSpPr>
          <p:cNvPr id="7" name="直線矢印コネクタ 6"/>
          <p:cNvCxnSpPr>
            <a:stCxn id="3" idx="2"/>
            <a:endCxn id="4" idx="0"/>
          </p:cNvCxnSpPr>
          <p:nvPr/>
        </p:nvCxnSpPr>
        <p:spPr>
          <a:xfrm>
            <a:off x="1655676" y="2708920"/>
            <a:ext cx="0" cy="4261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カギ線コネクタ 13"/>
          <p:cNvCxnSpPr>
            <a:stCxn id="4" idx="2"/>
            <a:endCxn id="5" idx="1"/>
          </p:cNvCxnSpPr>
          <p:nvPr/>
        </p:nvCxnSpPr>
        <p:spPr>
          <a:xfrm rot="16200000" flipH="1">
            <a:off x="1905263" y="3389575"/>
            <a:ext cx="328918" cy="82809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1811916" y="4005064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MEF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99592" y="2771636"/>
            <a:ext cx="777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ビルド</a:t>
            </a:r>
            <a:endParaRPr kumimoji="1" lang="en-US" altLang="ja-JP" dirty="0" smtClean="0"/>
          </a:p>
        </p:txBody>
      </p:sp>
      <p:sp>
        <p:nvSpPr>
          <p:cNvPr id="19" name="正方形/長方形 18"/>
          <p:cNvSpPr/>
          <p:nvPr/>
        </p:nvSpPr>
        <p:spPr>
          <a:xfrm>
            <a:off x="6946903" y="3501008"/>
            <a:ext cx="1224136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式ツリー</a:t>
            </a:r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6876256" y="2317222"/>
            <a:ext cx="1365430" cy="8640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テキストベース</a:t>
            </a:r>
            <a:r>
              <a:rPr kumimoji="1" lang="en-US" altLang="ja-JP" dirty="0" smtClean="0"/>
              <a:t>DSL</a:t>
            </a:r>
            <a:r>
              <a:rPr kumimoji="1" lang="ja-JP" altLang="en-US" dirty="0" smtClean="0"/>
              <a:t>記述</a:t>
            </a:r>
            <a:endParaRPr kumimoji="1" lang="ja-JP" altLang="en-US" dirty="0"/>
          </a:p>
        </p:txBody>
      </p:sp>
      <p:sp>
        <p:nvSpPr>
          <p:cNvPr id="22" name="正方形/長方形 21"/>
          <p:cNvSpPr/>
          <p:nvPr/>
        </p:nvSpPr>
        <p:spPr>
          <a:xfrm>
            <a:off x="5224700" y="2317222"/>
            <a:ext cx="1379621" cy="8640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視覚化した</a:t>
            </a:r>
            <a:endParaRPr kumimoji="1" lang="en-US" altLang="ja-JP" dirty="0" smtClean="0"/>
          </a:p>
          <a:p>
            <a:pPr algn="ctr"/>
            <a:r>
              <a:rPr kumimoji="1" lang="en-US" altLang="ja-JP" dirty="0" smtClean="0"/>
              <a:t>DSL</a:t>
            </a:r>
            <a:r>
              <a:rPr kumimoji="1" lang="ja-JP" altLang="en-US" dirty="0" smtClean="0"/>
              <a:t>記述</a:t>
            </a:r>
            <a:endParaRPr kumimoji="1" lang="ja-JP" altLang="en-US" dirty="0"/>
          </a:p>
        </p:txBody>
      </p:sp>
      <p:sp>
        <p:nvSpPr>
          <p:cNvPr id="24" name="正方形/長方形 23"/>
          <p:cNvSpPr/>
          <p:nvPr/>
        </p:nvSpPr>
        <p:spPr>
          <a:xfrm>
            <a:off x="4860032" y="3614119"/>
            <a:ext cx="1224136" cy="7079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視覚化ツール</a:t>
            </a:r>
            <a:endParaRPr kumimoji="1" lang="ja-JP" altLang="en-US" dirty="0"/>
          </a:p>
        </p:txBody>
      </p:sp>
      <p:cxnSp>
        <p:nvCxnSpPr>
          <p:cNvPr id="26" name="直線矢印コネクタ 25"/>
          <p:cNvCxnSpPr>
            <a:stCxn id="24" idx="1"/>
            <a:endCxn id="5" idx="3"/>
          </p:cNvCxnSpPr>
          <p:nvPr/>
        </p:nvCxnSpPr>
        <p:spPr>
          <a:xfrm flipH="1">
            <a:off x="4139952" y="396808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4211960" y="4005064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MEF</a:t>
            </a:r>
          </a:p>
        </p:txBody>
      </p:sp>
      <p:cxnSp>
        <p:nvCxnSpPr>
          <p:cNvPr id="29" name="直線矢印コネクタ 28"/>
          <p:cNvCxnSpPr>
            <a:stCxn id="21" idx="2"/>
            <a:endCxn id="19" idx="0"/>
          </p:cNvCxnSpPr>
          <p:nvPr/>
        </p:nvCxnSpPr>
        <p:spPr>
          <a:xfrm>
            <a:off x="7558971" y="3181318"/>
            <a:ext cx="0" cy="3196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カギ線コネクタ 31"/>
          <p:cNvCxnSpPr>
            <a:stCxn id="22" idx="2"/>
            <a:endCxn id="19" idx="1"/>
          </p:cNvCxnSpPr>
          <p:nvPr/>
        </p:nvCxnSpPr>
        <p:spPr>
          <a:xfrm rot="16200000" flipH="1">
            <a:off x="6144848" y="2950981"/>
            <a:ext cx="571718" cy="1032392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7" name="正方形/長方形 36"/>
          <p:cNvSpPr/>
          <p:nvPr/>
        </p:nvSpPr>
        <p:spPr>
          <a:xfrm>
            <a:off x="6946903" y="5107051"/>
            <a:ext cx="1224136" cy="62620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実行可能形式</a:t>
            </a:r>
            <a:endParaRPr kumimoji="1" lang="ja-JP" altLang="en-US" dirty="0"/>
          </a:p>
        </p:txBody>
      </p:sp>
      <p:cxnSp>
        <p:nvCxnSpPr>
          <p:cNvPr id="38" name="直線矢印コネクタ 37"/>
          <p:cNvCxnSpPr>
            <a:stCxn id="19" idx="2"/>
            <a:endCxn id="37" idx="0"/>
          </p:cNvCxnSpPr>
          <p:nvPr/>
        </p:nvCxnSpPr>
        <p:spPr>
          <a:xfrm>
            <a:off x="7558971" y="4005064"/>
            <a:ext cx="0" cy="11019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2" name="正方形/長方形 41"/>
          <p:cNvSpPr/>
          <p:nvPr/>
        </p:nvSpPr>
        <p:spPr>
          <a:xfrm>
            <a:off x="5380185" y="5107051"/>
            <a:ext cx="1224136" cy="62620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コード</a:t>
            </a:r>
            <a:endParaRPr lang="en-US" altLang="ja-JP" dirty="0"/>
          </a:p>
          <a:p>
            <a:pPr algn="ctr"/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C#</a:t>
            </a:r>
            <a:r>
              <a:rPr kumimoji="1" lang="ja-JP" altLang="en-US" dirty="0" smtClean="0"/>
              <a:t>など）</a:t>
            </a:r>
            <a:endParaRPr kumimoji="1" lang="ja-JP" altLang="en-US" dirty="0"/>
          </a:p>
        </p:txBody>
      </p:sp>
      <p:cxnSp>
        <p:nvCxnSpPr>
          <p:cNvPr id="44" name="カギ線コネクタ 43"/>
          <p:cNvCxnSpPr>
            <a:stCxn id="19" idx="2"/>
            <a:endCxn id="42" idx="0"/>
          </p:cNvCxnSpPr>
          <p:nvPr/>
        </p:nvCxnSpPr>
        <p:spPr>
          <a:xfrm rot="5400000">
            <a:off x="6224619" y="3772698"/>
            <a:ext cx="1101987" cy="1566718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323528" y="501317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凡例</a:t>
            </a:r>
            <a:endParaRPr kumimoji="1" lang="ja-JP" altLang="en-US" dirty="0"/>
          </a:p>
        </p:txBody>
      </p:sp>
      <p:sp>
        <p:nvSpPr>
          <p:cNvPr id="46" name="正方形/長方形 45"/>
          <p:cNvSpPr/>
          <p:nvPr/>
        </p:nvSpPr>
        <p:spPr>
          <a:xfrm>
            <a:off x="539552" y="5445224"/>
            <a:ext cx="288032" cy="2880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69074" y="5420153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DSL</a:t>
            </a:r>
            <a:r>
              <a:rPr kumimoji="1" lang="ja-JP" altLang="en-US" dirty="0" smtClean="0"/>
              <a:t>作成者の成果物</a:t>
            </a:r>
            <a:endParaRPr kumimoji="1" lang="ja-JP" altLang="en-US" dirty="0"/>
          </a:p>
        </p:txBody>
      </p:sp>
      <p:sp>
        <p:nvSpPr>
          <p:cNvPr id="48" name="正方形/長方形 47"/>
          <p:cNvSpPr/>
          <p:nvPr/>
        </p:nvSpPr>
        <p:spPr>
          <a:xfrm>
            <a:off x="539552" y="5827749"/>
            <a:ext cx="288032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769074" y="5802678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DSL</a:t>
            </a:r>
            <a:r>
              <a:rPr kumimoji="1" lang="ja-JP" altLang="en-US" dirty="0" smtClean="0"/>
              <a:t>利用者の成果物</a:t>
            </a:r>
            <a:endParaRPr kumimoji="1" lang="ja-JP" altLang="en-US" dirty="0"/>
          </a:p>
        </p:txBody>
      </p:sp>
      <p:sp>
        <p:nvSpPr>
          <p:cNvPr id="50" name="正方形/長方形 49"/>
          <p:cNvSpPr/>
          <p:nvPr/>
        </p:nvSpPr>
        <p:spPr>
          <a:xfrm>
            <a:off x="539552" y="6205954"/>
            <a:ext cx="288032" cy="2880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69074" y="6180883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中間生成物</a:t>
            </a:r>
            <a:endParaRPr kumimoji="1" lang="ja-JP" altLang="en-US" dirty="0"/>
          </a:p>
        </p:txBody>
      </p:sp>
      <p:sp>
        <p:nvSpPr>
          <p:cNvPr id="30" name="四角形吹き出し 29"/>
          <p:cNvSpPr/>
          <p:nvPr/>
        </p:nvSpPr>
        <p:spPr>
          <a:xfrm>
            <a:off x="2627784" y="1622938"/>
            <a:ext cx="5688632" cy="2016224"/>
          </a:xfrm>
          <a:prstGeom prst="wedgeRectCallout">
            <a:avLst>
              <a:gd name="adj1" fmla="val -58205"/>
              <a:gd name="adj2" fmla="val 862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kumimoji="1" lang="en-US" altLang="ja-JP" sz="2400" dirty="0" smtClean="0"/>
              <a:t>M</a:t>
            </a:r>
            <a:r>
              <a:rPr kumimoji="1" lang="ja-JP" altLang="en-US" sz="2400" dirty="0" smtClean="0"/>
              <a:t> </a:t>
            </a:r>
            <a:r>
              <a:rPr kumimoji="1" lang="en-US" altLang="ja-JP" sz="2400" dirty="0" smtClean="0"/>
              <a:t>Grammar</a:t>
            </a:r>
            <a:r>
              <a:rPr kumimoji="1" lang="ja-JP" altLang="en-US" sz="2400" dirty="0" smtClean="0"/>
              <a:t>みたいな専用言語でも、</a:t>
            </a:r>
            <a:r>
              <a:rPr kumimoji="1" lang="en-US" altLang="ja-JP" sz="2400" dirty="0" smtClean="0"/>
              <a:t>C#</a:t>
            </a:r>
            <a:r>
              <a:rPr kumimoji="1" lang="ja-JP" altLang="en-US" sz="2400" dirty="0" smtClean="0"/>
              <a:t>に</a:t>
            </a:r>
            <a:r>
              <a:rPr kumimoji="1" lang="en-US" altLang="ja-JP" sz="2400" dirty="0" smtClean="0"/>
              <a:t>Perl</a:t>
            </a:r>
            <a:r>
              <a:rPr kumimoji="1" lang="ja-JP" altLang="en-US" sz="2400" dirty="0" smtClean="0"/>
              <a:t> </a:t>
            </a:r>
            <a:r>
              <a:rPr kumimoji="1" lang="en-US" altLang="ja-JP" sz="2400" dirty="0" smtClean="0"/>
              <a:t>6</a:t>
            </a:r>
            <a:r>
              <a:rPr kumimoji="1" lang="ja-JP" altLang="en-US" sz="2400" dirty="0" smtClean="0"/>
              <a:t>の</a:t>
            </a:r>
            <a:r>
              <a:rPr kumimoji="1" lang="en-US" altLang="ja-JP" sz="2400" dirty="0" smtClean="0"/>
              <a:t>grammar</a:t>
            </a:r>
            <a:r>
              <a:rPr kumimoji="1" lang="ja-JP" altLang="en-US" sz="2400" dirty="0" smtClean="0"/>
              <a:t>構文みたいなのを足すのでもいいけど</a:t>
            </a:r>
            <a:endParaRPr kumimoji="1" lang="en-US" altLang="ja-JP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ja-JP" altLang="en-US" sz="2400" dirty="0" smtClean="0"/>
              <a:t>とにかく一度</a:t>
            </a:r>
            <a:r>
              <a:rPr lang="en-US" altLang="ja-JP" sz="2400" dirty="0" smtClean="0"/>
              <a:t>MSIL</a:t>
            </a:r>
            <a:r>
              <a:rPr lang="ja-JP" altLang="en-US" sz="2400" dirty="0" smtClean="0"/>
              <a:t>化して、</a:t>
            </a:r>
            <a:r>
              <a:rPr lang="en-US" altLang="ja-JP" sz="2400" dirty="0" smtClean="0"/>
              <a:t>MEF</a:t>
            </a:r>
            <a:r>
              <a:rPr lang="ja-JP" altLang="en-US" sz="2400" dirty="0" smtClean="0"/>
              <a:t>などで</a:t>
            </a:r>
            <a:r>
              <a:rPr lang="en-US" altLang="ja-JP" sz="2400" dirty="0" smtClean="0"/>
              <a:t>Visual Studio</a:t>
            </a:r>
            <a:r>
              <a:rPr lang="ja-JP" altLang="en-US" sz="2400" dirty="0" smtClean="0"/>
              <a:t>に取り込み</a:t>
            </a:r>
            <a:endParaRPr kumimoji="1"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3057783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DSL</a:t>
            </a:r>
            <a:r>
              <a:rPr kumimoji="1" lang="ja-JP" altLang="en-US" dirty="0" smtClean="0"/>
              <a:t>利用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1043608" y="2204864"/>
            <a:ext cx="1224136" cy="5040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文法定義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43608" y="3135106"/>
            <a:ext cx="1224136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MSIL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2483768" y="3356012"/>
            <a:ext cx="1656184" cy="1224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Visual Studio</a:t>
            </a:r>
            <a:endParaRPr kumimoji="1" lang="ja-JP" altLang="en-US" dirty="0"/>
          </a:p>
        </p:txBody>
      </p:sp>
      <p:cxnSp>
        <p:nvCxnSpPr>
          <p:cNvPr id="7" name="直線矢印コネクタ 6"/>
          <p:cNvCxnSpPr>
            <a:stCxn id="3" idx="2"/>
            <a:endCxn id="4" idx="0"/>
          </p:cNvCxnSpPr>
          <p:nvPr/>
        </p:nvCxnSpPr>
        <p:spPr>
          <a:xfrm>
            <a:off x="1655676" y="2708920"/>
            <a:ext cx="0" cy="4261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カギ線コネクタ 13"/>
          <p:cNvCxnSpPr>
            <a:stCxn id="4" idx="2"/>
            <a:endCxn id="5" idx="1"/>
          </p:cNvCxnSpPr>
          <p:nvPr/>
        </p:nvCxnSpPr>
        <p:spPr>
          <a:xfrm rot="16200000" flipH="1">
            <a:off x="1905263" y="3389575"/>
            <a:ext cx="328918" cy="82809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1811916" y="4005064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MEF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99592" y="2771636"/>
            <a:ext cx="777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ビルド</a:t>
            </a:r>
            <a:endParaRPr kumimoji="1" lang="en-US" altLang="ja-JP" dirty="0" smtClean="0"/>
          </a:p>
        </p:txBody>
      </p:sp>
      <p:sp>
        <p:nvSpPr>
          <p:cNvPr id="19" name="正方形/長方形 18"/>
          <p:cNvSpPr/>
          <p:nvPr/>
        </p:nvSpPr>
        <p:spPr>
          <a:xfrm>
            <a:off x="6946903" y="3501008"/>
            <a:ext cx="1224136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式ツリー</a:t>
            </a:r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6876256" y="2317222"/>
            <a:ext cx="1365430" cy="8640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テキストベース</a:t>
            </a:r>
            <a:r>
              <a:rPr kumimoji="1" lang="en-US" altLang="ja-JP" dirty="0" smtClean="0"/>
              <a:t>DSL</a:t>
            </a:r>
            <a:r>
              <a:rPr kumimoji="1" lang="ja-JP" altLang="en-US" dirty="0" smtClean="0"/>
              <a:t>記述</a:t>
            </a:r>
            <a:endParaRPr kumimoji="1" lang="ja-JP" altLang="en-US" dirty="0"/>
          </a:p>
        </p:txBody>
      </p:sp>
      <p:sp>
        <p:nvSpPr>
          <p:cNvPr id="22" name="正方形/長方形 21"/>
          <p:cNvSpPr/>
          <p:nvPr/>
        </p:nvSpPr>
        <p:spPr>
          <a:xfrm>
            <a:off x="5224700" y="2317222"/>
            <a:ext cx="1379621" cy="8640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視覚化した</a:t>
            </a:r>
            <a:endParaRPr kumimoji="1" lang="en-US" altLang="ja-JP" dirty="0" smtClean="0"/>
          </a:p>
          <a:p>
            <a:pPr algn="ctr"/>
            <a:r>
              <a:rPr kumimoji="1" lang="en-US" altLang="ja-JP" dirty="0" smtClean="0"/>
              <a:t>DSL</a:t>
            </a:r>
            <a:r>
              <a:rPr kumimoji="1" lang="ja-JP" altLang="en-US" dirty="0" smtClean="0"/>
              <a:t>記述</a:t>
            </a:r>
            <a:endParaRPr kumimoji="1" lang="ja-JP" altLang="en-US" dirty="0"/>
          </a:p>
        </p:txBody>
      </p:sp>
      <p:sp>
        <p:nvSpPr>
          <p:cNvPr id="24" name="正方形/長方形 23"/>
          <p:cNvSpPr/>
          <p:nvPr/>
        </p:nvSpPr>
        <p:spPr>
          <a:xfrm>
            <a:off x="4860032" y="3614119"/>
            <a:ext cx="1224136" cy="7079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視覚化ツール</a:t>
            </a:r>
            <a:endParaRPr kumimoji="1" lang="ja-JP" altLang="en-US" dirty="0"/>
          </a:p>
        </p:txBody>
      </p:sp>
      <p:cxnSp>
        <p:nvCxnSpPr>
          <p:cNvPr id="26" name="直線矢印コネクタ 25"/>
          <p:cNvCxnSpPr>
            <a:stCxn id="24" idx="1"/>
            <a:endCxn id="5" idx="3"/>
          </p:cNvCxnSpPr>
          <p:nvPr/>
        </p:nvCxnSpPr>
        <p:spPr>
          <a:xfrm flipH="1">
            <a:off x="4139952" y="396808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4211960" y="4005064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MEF</a:t>
            </a:r>
          </a:p>
        </p:txBody>
      </p:sp>
      <p:cxnSp>
        <p:nvCxnSpPr>
          <p:cNvPr id="29" name="直線矢印コネクタ 28"/>
          <p:cNvCxnSpPr>
            <a:stCxn id="21" idx="2"/>
            <a:endCxn id="19" idx="0"/>
          </p:cNvCxnSpPr>
          <p:nvPr/>
        </p:nvCxnSpPr>
        <p:spPr>
          <a:xfrm>
            <a:off x="7558971" y="3181318"/>
            <a:ext cx="0" cy="3196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カギ線コネクタ 31"/>
          <p:cNvCxnSpPr>
            <a:stCxn id="22" idx="2"/>
            <a:endCxn id="19" idx="1"/>
          </p:cNvCxnSpPr>
          <p:nvPr/>
        </p:nvCxnSpPr>
        <p:spPr>
          <a:xfrm rot="16200000" flipH="1">
            <a:off x="6144848" y="2950981"/>
            <a:ext cx="571718" cy="1032392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7" name="正方形/長方形 36"/>
          <p:cNvSpPr/>
          <p:nvPr/>
        </p:nvSpPr>
        <p:spPr>
          <a:xfrm>
            <a:off x="6946903" y="5107051"/>
            <a:ext cx="1224136" cy="62620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実行可能形式</a:t>
            </a:r>
            <a:endParaRPr kumimoji="1" lang="ja-JP" altLang="en-US" dirty="0"/>
          </a:p>
        </p:txBody>
      </p:sp>
      <p:cxnSp>
        <p:nvCxnSpPr>
          <p:cNvPr id="38" name="直線矢印コネクタ 37"/>
          <p:cNvCxnSpPr>
            <a:stCxn id="19" idx="2"/>
            <a:endCxn id="37" idx="0"/>
          </p:cNvCxnSpPr>
          <p:nvPr/>
        </p:nvCxnSpPr>
        <p:spPr>
          <a:xfrm>
            <a:off x="7558971" y="4005064"/>
            <a:ext cx="0" cy="11019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2" name="正方形/長方形 41"/>
          <p:cNvSpPr/>
          <p:nvPr/>
        </p:nvSpPr>
        <p:spPr>
          <a:xfrm>
            <a:off x="5380185" y="5107051"/>
            <a:ext cx="1224136" cy="62620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コード</a:t>
            </a:r>
            <a:endParaRPr lang="en-US" altLang="ja-JP" dirty="0"/>
          </a:p>
          <a:p>
            <a:pPr algn="ctr"/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C#</a:t>
            </a:r>
            <a:r>
              <a:rPr kumimoji="1" lang="ja-JP" altLang="en-US" dirty="0" smtClean="0"/>
              <a:t>など）</a:t>
            </a:r>
            <a:endParaRPr kumimoji="1" lang="ja-JP" altLang="en-US" dirty="0"/>
          </a:p>
        </p:txBody>
      </p:sp>
      <p:cxnSp>
        <p:nvCxnSpPr>
          <p:cNvPr id="44" name="カギ線コネクタ 43"/>
          <p:cNvCxnSpPr>
            <a:stCxn id="19" idx="2"/>
            <a:endCxn id="42" idx="0"/>
          </p:cNvCxnSpPr>
          <p:nvPr/>
        </p:nvCxnSpPr>
        <p:spPr>
          <a:xfrm rot="5400000">
            <a:off x="6224619" y="3772698"/>
            <a:ext cx="1101987" cy="1566718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323528" y="501317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凡例</a:t>
            </a:r>
            <a:endParaRPr kumimoji="1" lang="ja-JP" altLang="en-US" dirty="0"/>
          </a:p>
        </p:txBody>
      </p:sp>
      <p:sp>
        <p:nvSpPr>
          <p:cNvPr id="46" name="正方形/長方形 45"/>
          <p:cNvSpPr/>
          <p:nvPr/>
        </p:nvSpPr>
        <p:spPr>
          <a:xfrm>
            <a:off x="539552" y="5445224"/>
            <a:ext cx="288032" cy="2880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69074" y="5420153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DSL</a:t>
            </a:r>
            <a:r>
              <a:rPr kumimoji="1" lang="ja-JP" altLang="en-US" dirty="0" smtClean="0"/>
              <a:t>作成者の成果物</a:t>
            </a:r>
            <a:endParaRPr kumimoji="1" lang="ja-JP" altLang="en-US" dirty="0"/>
          </a:p>
        </p:txBody>
      </p:sp>
      <p:sp>
        <p:nvSpPr>
          <p:cNvPr id="48" name="正方形/長方形 47"/>
          <p:cNvSpPr/>
          <p:nvPr/>
        </p:nvSpPr>
        <p:spPr>
          <a:xfrm>
            <a:off x="539552" y="5827749"/>
            <a:ext cx="288032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769074" y="5802678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DSL</a:t>
            </a:r>
            <a:r>
              <a:rPr kumimoji="1" lang="ja-JP" altLang="en-US" dirty="0" smtClean="0"/>
              <a:t>利用者の成果物</a:t>
            </a:r>
            <a:endParaRPr kumimoji="1" lang="ja-JP" altLang="en-US" dirty="0"/>
          </a:p>
        </p:txBody>
      </p:sp>
      <p:sp>
        <p:nvSpPr>
          <p:cNvPr id="50" name="正方形/長方形 49"/>
          <p:cNvSpPr/>
          <p:nvPr/>
        </p:nvSpPr>
        <p:spPr>
          <a:xfrm>
            <a:off x="539552" y="6205954"/>
            <a:ext cx="288032" cy="2880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69074" y="6180883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中間生成物</a:t>
            </a:r>
            <a:endParaRPr kumimoji="1" lang="ja-JP" altLang="en-US" dirty="0"/>
          </a:p>
        </p:txBody>
      </p:sp>
      <p:sp>
        <p:nvSpPr>
          <p:cNvPr id="30" name="四角形吹き出し 29"/>
          <p:cNvSpPr/>
          <p:nvPr/>
        </p:nvSpPr>
        <p:spPr>
          <a:xfrm>
            <a:off x="927670" y="2317222"/>
            <a:ext cx="3708412" cy="1296897"/>
          </a:xfrm>
          <a:prstGeom prst="wedgeRectCallout">
            <a:avLst>
              <a:gd name="adj1" fmla="val 82729"/>
              <a:gd name="adj2" fmla="val 3424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kumimoji="1" lang="ja-JP" altLang="en-US" sz="2400" dirty="0" smtClean="0"/>
              <a:t>式ツリーを</a:t>
            </a:r>
            <a:r>
              <a:rPr kumimoji="1" lang="en-US" altLang="ja-JP" sz="2400" dirty="0" err="1" smtClean="0"/>
              <a:t>CodeDOM</a:t>
            </a:r>
            <a:r>
              <a:rPr kumimoji="1" lang="ja-JP" altLang="en-US" sz="2400" dirty="0" smtClean="0"/>
              <a:t>的に使って</a:t>
            </a:r>
            <a:r>
              <a:rPr lang="ja-JP" altLang="en-US" sz="2400" dirty="0" smtClean="0"/>
              <a:t>テキスト形式・視覚化形式を橋渡し</a:t>
            </a:r>
            <a:endParaRPr kumimoji="1" lang="en-US" altLang="ja-JP" sz="2400" dirty="0" smtClean="0"/>
          </a:p>
        </p:txBody>
      </p:sp>
      <p:sp>
        <p:nvSpPr>
          <p:cNvPr id="31" name="四角形吹き出し 30"/>
          <p:cNvSpPr/>
          <p:nvPr/>
        </p:nvSpPr>
        <p:spPr>
          <a:xfrm>
            <a:off x="1187624" y="4123256"/>
            <a:ext cx="3312367" cy="1481563"/>
          </a:xfrm>
          <a:prstGeom prst="wedgeRectCallout">
            <a:avLst>
              <a:gd name="adj1" fmla="val 70821"/>
              <a:gd name="adj2" fmla="val 3121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kumimoji="1" lang="ja-JP" altLang="en-US" sz="2400" dirty="0" smtClean="0"/>
              <a:t>必要に応じて</a:t>
            </a:r>
            <a:r>
              <a:rPr lang="ja-JP" altLang="en-US" sz="2400" dirty="0" smtClean="0"/>
              <a:t>コード化</a:t>
            </a:r>
            <a:r>
              <a:rPr lang="ja-JP" altLang="en-US" sz="2400" dirty="0"/>
              <a:t>も</a:t>
            </a:r>
            <a:r>
              <a:rPr lang="ja-JP" altLang="en-US" sz="2400" dirty="0" smtClean="0"/>
              <a:t>したり</a:t>
            </a:r>
            <a:endParaRPr lang="en-US" altLang="ja-JP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kumimoji="1" lang="en-US" altLang="ja-JP" sz="2400" dirty="0" smtClean="0"/>
              <a:t>partial</a:t>
            </a:r>
            <a:r>
              <a:rPr kumimoji="1" lang="ja-JP" altLang="en-US" sz="2400" dirty="0" smtClean="0"/>
              <a:t>クラスと合わせての利用も</a:t>
            </a:r>
            <a:endParaRPr kumimoji="1"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2995775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補足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この考え方、</a:t>
            </a:r>
            <a:r>
              <a:rPr kumimoji="1" lang="en-US" altLang="ja-JP" dirty="0" smtClean="0"/>
              <a:t>Martin Fowler</a:t>
            </a:r>
            <a:r>
              <a:rPr lang="ja-JP" altLang="en-US" dirty="0" smtClean="0"/>
              <a:t>の言う「言語ワークベンチ」</a:t>
            </a:r>
            <a:r>
              <a:rPr lang="en-US" altLang="ja-JP" dirty="0" smtClean="0"/>
              <a:t>†</a:t>
            </a:r>
            <a:r>
              <a:rPr lang="ja-JP" altLang="en-US" dirty="0" smtClean="0"/>
              <a:t> 的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要</a:t>
            </a:r>
            <a:r>
              <a:rPr kumimoji="1" lang="ja-JP" altLang="en-US" dirty="0" smtClean="0"/>
              <a:t>は今に始まった話ではないけれども、今なら、</a:t>
            </a:r>
            <a:r>
              <a:rPr lang="ja-JP" altLang="en-US" dirty="0" smtClean="0"/>
              <a:t>ツールやフレームワークが言語ワークベンチに対応できる能力備えてきたんじゃないかと</a:t>
            </a:r>
            <a:endParaRPr lang="en-US" altLang="ja-JP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2411760" y="6356521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/>
              <a:t>†</a:t>
            </a:r>
            <a:r>
              <a:rPr lang="ja-JP" altLang="en-US" dirty="0" smtClean="0"/>
              <a:t> </a:t>
            </a:r>
            <a:r>
              <a:rPr lang="en-US" altLang="ja-JP" dirty="0" smtClean="0">
                <a:hlinkClick r:id="rId2"/>
              </a:rPr>
              <a:t>http</a:t>
            </a:r>
            <a:r>
              <a:rPr lang="en-US" altLang="ja-JP" dirty="0">
                <a:hlinkClick r:id="rId2"/>
              </a:rPr>
              <a:t>://capsctrl.que.jp/kdmsnr/wiki/bliki/?</a:t>
            </a:r>
            <a:r>
              <a:rPr lang="en-US" altLang="ja-JP" dirty="0" smtClean="0">
                <a:hlinkClick r:id="rId2"/>
              </a:rPr>
              <a:t>LanguageWorkbench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0708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306</Words>
  <Application>Microsoft Office PowerPoint</Application>
  <PresentationFormat>画面に合わせる (4:3)</PresentationFormat>
  <Paragraphs>78</Paragraphs>
  <Slides>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テーマ</vt:lpstr>
      <vt:lpstr>DSLはVisualツールのサポート前提</vt:lpstr>
      <vt:lpstr>テキストベースのDSL</vt:lpstr>
      <vt:lpstr>視覚化</vt:lpstr>
      <vt:lpstr>対応するコード</vt:lpstr>
      <vt:lpstr>DSL作成・利用フロー</vt:lpstr>
      <vt:lpstr>DSL作成</vt:lpstr>
      <vt:lpstr>DSL利用</vt:lpstr>
      <vt:lpstr>補足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DSLはVisualツールのサポート前提</dc:title>
  <dc:creator>Iwanaga</dc:creator>
  <cp:lastModifiedBy>Iwanaga</cp:lastModifiedBy>
  <cp:revision>19</cp:revision>
  <dcterms:created xsi:type="dcterms:W3CDTF">2010-08-08T05:06:26Z</dcterms:created>
  <dcterms:modified xsi:type="dcterms:W3CDTF">2010-08-14T08:33:18Z</dcterms:modified>
</cp:coreProperties>
</file>